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721" r:id="rId3"/>
    <p:sldId id="772" r:id="rId4"/>
    <p:sldId id="723" r:id="rId5"/>
    <p:sldId id="725" r:id="rId6"/>
    <p:sldId id="726" r:id="rId7"/>
    <p:sldId id="727" r:id="rId8"/>
    <p:sldId id="728" r:id="rId9"/>
    <p:sldId id="729" r:id="rId10"/>
    <p:sldId id="730" r:id="rId11"/>
    <p:sldId id="731" r:id="rId12"/>
    <p:sldId id="732" r:id="rId13"/>
    <p:sldId id="734" r:id="rId14"/>
    <p:sldId id="735" r:id="rId15"/>
    <p:sldId id="736" r:id="rId16"/>
    <p:sldId id="733" r:id="rId17"/>
    <p:sldId id="737" r:id="rId18"/>
    <p:sldId id="738" r:id="rId19"/>
    <p:sldId id="773" r:id="rId20"/>
    <p:sldId id="751" r:id="rId21"/>
    <p:sldId id="752" r:id="rId22"/>
    <p:sldId id="753" r:id="rId23"/>
    <p:sldId id="754" r:id="rId24"/>
    <p:sldId id="755" r:id="rId25"/>
    <p:sldId id="756" r:id="rId26"/>
    <p:sldId id="757" r:id="rId27"/>
    <p:sldId id="758" r:id="rId28"/>
    <p:sldId id="759" r:id="rId29"/>
    <p:sldId id="774" r:id="rId30"/>
    <p:sldId id="761" r:id="rId31"/>
    <p:sldId id="762" r:id="rId32"/>
    <p:sldId id="763" r:id="rId33"/>
    <p:sldId id="764" r:id="rId34"/>
    <p:sldId id="765" r:id="rId35"/>
    <p:sldId id="766" r:id="rId36"/>
    <p:sldId id="767" r:id="rId37"/>
    <p:sldId id="768" r:id="rId38"/>
    <p:sldId id="769" r:id="rId39"/>
    <p:sldId id="770" r:id="rId40"/>
    <p:sldId id="775" r:id="rId41"/>
    <p:sldId id="656" r:id="rId42"/>
    <p:sldId id="657" r:id="rId43"/>
    <p:sldId id="658" r:id="rId44"/>
    <p:sldId id="659" r:id="rId45"/>
    <p:sldId id="660" r:id="rId46"/>
    <p:sldId id="661" r:id="rId47"/>
    <p:sldId id="662" r:id="rId48"/>
    <p:sldId id="663" r:id="rId49"/>
    <p:sldId id="664" r:id="rId50"/>
    <p:sldId id="665" r:id="rId51"/>
    <p:sldId id="666" r:id="rId52"/>
    <p:sldId id="667" r:id="rId53"/>
    <p:sldId id="668" r:id="rId54"/>
    <p:sldId id="669" r:id="rId55"/>
    <p:sldId id="776" r:id="rId56"/>
    <p:sldId id="672" r:id="rId57"/>
    <p:sldId id="673" r:id="rId58"/>
    <p:sldId id="674" r:id="rId59"/>
    <p:sldId id="675" r:id="rId60"/>
    <p:sldId id="677" r:id="rId61"/>
    <p:sldId id="678" r:id="rId62"/>
    <p:sldId id="679" r:id="rId63"/>
    <p:sldId id="699" r:id="rId64"/>
    <p:sldId id="778" r:id="rId65"/>
    <p:sldId id="681" r:id="rId66"/>
    <p:sldId id="682" r:id="rId67"/>
    <p:sldId id="304" r:id="rId68"/>
    <p:sldId id="261" r:id="rId6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0" autoAdjust="0"/>
    <p:restoredTop sz="74845" autoAdjust="0"/>
  </p:normalViewPr>
  <p:slideViewPr>
    <p:cSldViewPr>
      <p:cViewPr varScale="1">
        <p:scale>
          <a:sx n="83" d="100"/>
          <a:sy n="83" d="100"/>
        </p:scale>
        <p:origin x="1356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49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630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3268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6134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44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6555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961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4965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6386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138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1117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1967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1974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760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433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1376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503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1416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2698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0004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7235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9372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8919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7627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365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2311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5446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17597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6056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895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6774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066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7056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2474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7569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0922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83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38682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39037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2321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662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34528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06540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3258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31189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5445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84123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4556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61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58796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53814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4840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6735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17386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35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88759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53469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3130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65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62938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53461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32105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8020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4982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605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19.emf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57.png"/><Relationship Id="rId5" Type="http://schemas.openxmlformats.org/officeDocument/2006/relationships/image" Target="../media/image24.png"/><Relationship Id="rId10" Type="http://schemas.openxmlformats.org/officeDocument/2006/relationships/image" Target="../media/image56.png"/><Relationship Id="rId4" Type="http://schemas.openxmlformats.org/officeDocument/2006/relationships/image" Target="../media/image23.emf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81.png"/><Relationship Id="rId10" Type="http://schemas.openxmlformats.org/officeDocument/2006/relationships/image" Target="../media/image51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gif"/><Relationship Id="rId5" Type="http://schemas.openxmlformats.org/officeDocument/2006/relationships/image" Target="../media/image2.png"/><Relationship Id="rId4" Type="http://schemas.openxmlformats.org/officeDocument/2006/relationships/image" Target="../media/image6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51.png"/><Relationship Id="rId5" Type="http://schemas.openxmlformats.org/officeDocument/2006/relationships/image" Target="../media/image230.png"/><Relationship Id="rId10" Type="http://schemas.openxmlformats.org/officeDocument/2006/relationships/image" Target="../media/image28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8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260.png"/><Relationship Id="rId5" Type="http://schemas.openxmlformats.org/officeDocument/2006/relationships/image" Target="../media/image230.png"/><Relationship Id="rId10" Type="http://schemas.openxmlformats.org/officeDocument/2006/relationships/image" Target="../media/image310.png"/><Relationship Id="rId4" Type="http://schemas.openxmlformats.org/officeDocument/2006/relationships/image" Target="../media/image220.png"/><Relationship Id="rId9" Type="http://schemas.openxmlformats.org/officeDocument/2006/relationships/image" Target="../media/image300.png"/><Relationship Id="rId1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7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0.png"/><Relationship Id="rId11" Type="http://schemas.openxmlformats.org/officeDocument/2006/relationships/image" Target="../media/image320.png"/><Relationship Id="rId5" Type="http://schemas.openxmlformats.org/officeDocument/2006/relationships/image" Target="../media/image230.png"/><Relationship Id="rId15" Type="http://schemas.openxmlformats.org/officeDocument/2006/relationships/image" Target="../media/image72.png"/><Relationship Id="rId10" Type="http://schemas.openxmlformats.org/officeDocument/2006/relationships/image" Target="../media/image310.png"/><Relationship Id="rId4" Type="http://schemas.openxmlformats.org/officeDocument/2006/relationships/image" Target="../media/image220.png"/><Relationship Id="rId9" Type="http://schemas.openxmlformats.org/officeDocument/2006/relationships/image" Target="../media/image300.png"/><Relationship Id="rId14" Type="http://schemas.openxmlformats.org/officeDocument/2006/relationships/image" Target="../media/image2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2.png"/><Relationship Id="rId7" Type="http://schemas.openxmlformats.org/officeDocument/2006/relationships/image" Target="../media/image360.png"/><Relationship Id="rId12" Type="http://schemas.openxmlformats.org/officeDocument/2006/relationships/image" Target="../media/image7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11" Type="http://schemas.openxmlformats.org/officeDocument/2006/relationships/image" Target="../media/image74.emf"/><Relationship Id="rId5" Type="http://schemas.openxmlformats.org/officeDocument/2006/relationships/image" Target="../media/image340.png"/><Relationship Id="rId10" Type="http://schemas.openxmlformats.org/officeDocument/2006/relationships/image" Target="../media/image73.emf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2.png"/><Relationship Id="rId7" Type="http://schemas.openxmlformats.org/officeDocument/2006/relationships/image" Target="../media/image450.png"/><Relationship Id="rId12" Type="http://schemas.openxmlformats.org/officeDocument/2006/relationships/image" Target="../media/image78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11" Type="http://schemas.openxmlformats.org/officeDocument/2006/relationships/image" Target="../media/image77.emf"/><Relationship Id="rId5" Type="http://schemas.openxmlformats.org/officeDocument/2006/relationships/image" Target="../media/image430.png"/><Relationship Id="rId10" Type="http://schemas.openxmlformats.org/officeDocument/2006/relationships/image" Target="../media/image76.emf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81.emf"/><Relationship Id="rId3" Type="http://schemas.openxmlformats.org/officeDocument/2006/relationships/image" Target="../media/image2.png"/><Relationship Id="rId7" Type="http://schemas.openxmlformats.org/officeDocument/2006/relationships/image" Target="../media/image540.png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11" Type="http://schemas.openxmlformats.org/officeDocument/2006/relationships/image" Target="../media/image79.emf"/><Relationship Id="rId5" Type="http://schemas.openxmlformats.org/officeDocument/2006/relationships/image" Target="../media/image520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2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2.png"/><Relationship Id="rId7" Type="http://schemas.openxmlformats.org/officeDocument/2006/relationships/image" Target="../media/image8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84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0.png"/><Relationship Id="rId5" Type="http://schemas.openxmlformats.org/officeDocument/2006/relationships/image" Target="../media/image76.png"/><Relationship Id="rId10" Type="http://schemas.openxmlformats.org/officeDocument/2006/relationships/image" Target="../media/image86.emf"/><Relationship Id="rId4" Type="http://schemas.openxmlformats.org/officeDocument/2006/relationships/image" Target="../media/image75.png"/><Relationship Id="rId9" Type="http://schemas.openxmlformats.org/officeDocument/2006/relationships/image" Target="../media/image8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2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1.png"/><Relationship Id="rId5" Type="http://schemas.openxmlformats.org/officeDocument/2006/relationships/image" Target="../media/image401.png"/><Relationship Id="rId4" Type="http://schemas.openxmlformats.org/officeDocument/2006/relationships/image" Target="../media/image390.png"/><Relationship Id="rId9" Type="http://schemas.openxmlformats.org/officeDocument/2006/relationships/image" Target="../media/image5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5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11" Type="http://schemas.openxmlformats.org/officeDocument/2006/relationships/image" Target="../media/image91.png"/><Relationship Id="rId5" Type="http://schemas.openxmlformats.org/officeDocument/2006/relationships/image" Target="../media/image101.png"/><Relationship Id="rId10" Type="http://schemas.openxmlformats.org/officeDocument/2006/relationships/image" Target="../media/image98.png"/><Relationship Id="rId4" Type="http://schemas.openxmlformats.org/officeDocument/2006/relationships/image" Target="../media/image100.png"/><Relationship Id="rId9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900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0.png"/><Relationship Id="rId11" Type="http://schemas.openxmlformats.org/officeDocument/2006/relationships/image" Target="../media/image116.png"/><Relationship Id="rId5" Type="http://schemas.openxmlformats.org/officeDocument/2006/relationships/image" Target="../media/image88.png"/><Relationship Id="rId10" Type="http://schemas.openxmlformats.org/officeDocument/2006/relationships/image" Target="../media/image115.png"/><Relationship Id="rId4" Type="http://schemas.openxmlformats.org/officeDocument/2006/relationships/image" Target="../media/image87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12" Type="http://schemas.openxmlformats.org/officeDocument/2006/relationships/image" Target="../media/image74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90.png"/><Relationship Id="rId10" Type="http://schemas.openxmlformats.org/officeDocument/2006/relationships/image" Target="../media/image129.png"/><Relationship Id="rId4" Type="http://schemas.openxmlformats.org/officeDocument/2006/relationships/image" Target="../media/image105.png"/><Relationship Id="rId9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1.0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какие задачи МО бывают  + небольшое резюме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мат.аппарата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который полезен в МО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32D2860-0D79-4520-9A6B-EB3BEF362C2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Can a Robot Write a Symphony? | Know Your Meme">
            <a:extLst>
              <a:ext uri="{FF2B5EF4-FFF2-40B4-BE49-F238E27FC236}">
                <a16:creationId xmlns:a16="http://schemas.microsoft.com/office/drawing/2014/main" id="{22AA371D-42D2-4BA0-928D-70453B92C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052736"/>
            <a:ext cx="3312368" cy="560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052736"/>
            <a:ext cx="3744416" cy="56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CD25EA-5FC0-483C-81F2-22ED7FB3971F}"/>
              </a:ext>
            </a:extLst>
          </p:cNvPr>
          <p:cNvSpPr/>
          <p:nvPr/>
        </p:nvSpPr>
        <p:spPr>
          <a:xfrm>
            <a:off x="767408" y="1196752"/>
            <a:ext cx="105131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Искусственный интеллект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задач результаты, сопоставимые, как минимум, с результатами интеллектуальной деятельности человека.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Комплекс технологических решений включает в себя информационно-коммуникационную инфраструктуру, программное обеспечение (в том числе, в котором используются методы машинного обучения), процессы и сервисы по обработке данных и поиску решений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 г. № 490 «О развитии искусственного интеллекта в Российской Федерации»)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98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92B39D0-EC2A-47AC-90ED-3A0AF7A6EFCB}"/>
              </a:ext>
            </a:extLst>
          </p:cNvPr>
          <p:cNvSpPr/>
          <p:nvPr/>
        </p:nvSpPr>
        <p:spPr>
          <a:xfrm>
            <a:off x="839416" y="184482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искусственного интеллекта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технологии, основанные на использовании искусственного интеллекта, включая компьютерное зрение, обработку естественного языка, распознавание и синтез речи, интеллектуальную поддержку принятия решений и перспективные методы искусственного интеллекта 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 г. № 490 «О развитии искусственного интеллекта в Российской Федерации»);</a:t>
            </a:r>
          </a:p>
        </p:txBody>
      </p:sp>
    </p:spTree>
    <p:extLst>
      <p:ext uri="{BB962C8B-B14F-4D97-AF65-F5344CB8AC3E}">
        <p14:creationId xmlns:p14="http://schemas.microsoft.com/office/powerpoint/2010/main" val="348641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Место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4871864" y="1052736"/>
            <a:ext cx="5256584" cy="453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1" algn="ctr"/>
            <a:r>
              <a:rPr lang="ru-RU" sz="16600" baseline="30000" dirty="0"/>
              <a:t>ИИ</a:t>
            </a:r>
            <a:endParaRPr lang="ru-RU" baseline="30000" dirty="0"/>
          </a:p>
        </p:txBody>
      </p:sp>
      <p:sp>
        <p:nvSpPr>
          <p:cNvPr id="10" name="Овал 9"/>
          <p:cNvSpPr/>
          <p:nvPr/>
        </p:nvSpPr>
        <p:spPr>
          <a:xfrm>
            <a:off x="5219632" y="2389974"/>
            <a:ext cx="3312368" cy="3168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8000" baseline="30000" dirty="0"/>
              <a:t>МО</a:t>
            </a:r>
            <a:endParaRPr lang="en-US" sz="8000" baseline="30000" dirty="0"/>
          </a:p>
        </p:txBody>
      </p:sp>
      <p:sp>
        <p:nvSpPr>
          <p:cNvPr id="12" name="Овал 11"/>
          <p:cNvSpPr/>
          <p:nvPr/>
        </p:nvSpPr>
        <p:spPr>
          <a:xfrm>
            <a:off x="6744072" y="4005064"/>
            <a:ext cx="1935832" cy="15205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6000" baseline="30000" dirty="0"/>
              <a:t>НС</a:t>
            </a:r>
            <a:endParaRPr lang="en-US" sz="6000" baseline="30000" dirty="0"/>
          </a:p>
        </p:txBody>
      </p:sp>
      <p:sp>
        <p:nvSpPr>
          <p:cNvPr id="14" name="Овал 13"/>
          <p:cNvSpPr/>
          <p:nvPr/>
        </p:nvSpPr>
        <p:spPr>
          <a:xfrm>
            <a:off x="3143672" y="3140968"/>
            <a:ext cx="4092184" cy="39295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" rIns="18000" rtlCol="0" anchor="ctr" anchorCtr="1"/>
          <a:lstStyle/>
          <a:p>
            <a:pPr marL="0" lvl="1" algn="ctr"/>
            <a:r>
              <a:rPr lang="en-US" sz="7200" baseline="30000" dirty="0"/>
              <a:t>Data Science</a:t>
            </a:r>
            <a:endParaRPr lang="ru-RU" sz="1000" baseline="300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75AD949-39CC-4E31-849C-16ED129CD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5790F0D-4D50-4F06-BB53-1F490261527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2FB21A-151A-4247-B86C-2EB6FBCBB6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4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Традиционное программирование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46072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99856" y="1484784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960096" y="1988840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151784" y="1772816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151784" y="227687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1668016" y="11967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775520" y="198884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7248128" y="1521142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5160888" y="4014608"/>
            <a:ext cx="6334720" cy="2675523"/>
            <a:chOff x="16396" y="3501008"/>
            <a:chExt cx="5114706" cy="21602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32420" y="3501008"/>
              <a:ext cx="4824536" cy="2160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8DDC28A-3542-4E54-BB7E-0233CAB7B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24" b="33177"/>
            <a:stretch/>
          </p:blipFill>
          <p:spPr bwMode="auto">
            <a:xfrm>
              <a:off x="16396" y="3573016"/>
              <a:ext cx="5114706" cy="198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Заголовок 1"/>
          <p:cNvSpPr txBox="1">
            <a:spLocks/>
          </p:cNvSpPr>
          <p:nvPr/>
        </p:nvSpPr>
        <p:spPr>
          <a:xfrm>
            <a:off x="-240704" y="4014608"/>
            <a:ext cx="5616624" cy="188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Переводим углы в радианы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1 </a:t>
            </a:r>
            <a:r>
              <a:rPr lang="en-US" sz="2800" i="1" dirty="0">
                <a:solidFill>
                  <a:schemeClr val="bg1"/>
                </a:solidFill>
              </a:rPr>
              <a:t>rad </a:t>
            </a:r>
            <a:r>
              <a:rPr lang="ru-RU" sz="2800" dirty="0">
                <a:solidFill>
                  <a:schemeClr val="bg1"/>
                </a:solidFill>
              </a:rPr>
              <a:t>=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(180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l-GR" sz="2800" dirty="0">
                <a:solidFill>
                  <a:schemeClr val="bg1"/>
                </a:solidFill>
              </a:rPr>
              <a:t>π)°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~355/113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x= y</a:t>
            </a:r>
            <a:r>
              <a:rPr lang="el-GR" sz="2800" dirty="0">
                <a:solidFill>
                  <a:schemeClr val="bg1"/>
                </a:solidFill>
              </a:rPr>
              <a:t>°</a:t>
            </a:r>
            <a:r>
              <a:rPr lang="en-US" sz="2800" dirty="0">
                <a:solidFill>
                  <a:schemeClr val="bg1"/>
                </a:solidFill>
              </a:rPr>
              <a:t>*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</a:rPr>
              <a:t>/180)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81015B3-BAE3-4AD1-B890-604E9DF8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E041FB9-F3EA-4813-BFD4-097345AF30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1CC67898-B993-4E66-A851-2C9495B271C9}"/>
              </a:ext>
            </a:extLst>
          </p:cNvPr>
          <p:cNvSpPr txBox="1">
            <a:spLocks/>
          </p:cNvSpPr>
          <p:nvPr/>
        </p:nvSpPr>
        <p:spPr>
          <a:xfrm>
            <a:off x="1631504" y="314085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 калькулятор считает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sin(y</a:t>
            </a:r>
            <a:r>
              <a:rPr lang="el-GR" sz="3200" dirty="0">
                <a:solidFill>
                  <a:schemeClr val="bg1"/>
                </a:solidFill>
              </a:rPr>
              <a:t>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6CBE5D8-8F0D-40EE-9AA1-612AB9EBD0B1}"/>
              </a:ext>
            </a:extLst>
          </p:cNvPr>
          <p:cNvSpPr/>
          <p:nvPr/>
        </p:nvSpPr>
        <p:spPr>
          <a:xfrm>
            <a:off x="912020" y="5944377"/>
            <a:ext cx="2788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sin(x)~x-x</a:t>
            </a:r>
            <a:r>
              <a:rPr lang="en-US" sz="28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/3!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5530A3E-40FC-45F0-B0CB-F4CF00B9FAA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0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6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36607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824602" y="1561251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984842" y="2065307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176530" y="1849283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176530" y="2353339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7488898" y="163326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800266" y="1057196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72274" y="199330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676FB39-FC0C-4A10-8040-C5FCBDC6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CAB5957-4250-465B-9656-364D132BBC78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D9E3CC-C0A7-4B5F-9CDD-B06C0DAA05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7B23F81-2C86-4183-9AE2-49E865DB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2996952"/>
            <a:ext cx="5279101" cy="266429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95400" y="6021288"/>
            <a:ext cx="10513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999999"/>
                </a:solidFill>
                <a:latin typeface="Montserrat" panose="020B0604020202020204" charset="-52"/>
              </a:rPr>
              <a:t>Источник: </a:t>
            </a:r>
            <a:r>
              <a:rPr lang="en-US" dirty="0">
                <a:solidFill>
                  <a:srgbClr val="999999"/>
                </a:solidFill>
                <a:latin typeface="Montserrat" panose="020B0604020202020204" charset="-52"/>
              </a:rPr>
              <a:t>https://</a:t>
            </a:r>
            <a:r>
              <a:rPr lang="en-US" dirty="0" smtClean="0">
                <a:solidFill>
                  <a:srgbClr val="999999"/>
                </a:solidFill>
                <a:latin typeface="Montserrat" panose="020B0604020202020204" charset="-52"/>
              </a:rPr>
              <a:t>christophm.github.io/interpretable-ml-book/terminology.html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 машинного обучения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7392144" y="4725144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Входные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271464" y="4725144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Ожидаемые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09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Картинка от </a:t>
            </a:r>
            <a:r>
              <a:rPr lang="en-US" sz="24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ODS.ai</a:t>
            </a:r>
            <a:endParaRPr lang="ru-RU" sz="24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56F60A-0649-4AC3-9301-97474B313A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58" y="1109686"/>
            <a:ext cx="9547398" cy="5385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0376D1-DFF5-4F39-ACAB-5863227DCC7D}"/>
              </a:ext>
            </a:extLst>
          </p:cNvPr>
          <p:cNvSpPr txBox="1"/>
          <p:nvPr/>
        </p:nvSpPr>
        <p:spPr>
          <a:xfrm>
            <a:off x="1424675" y="2574301"/>
            <a:ext cx="36948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f()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F85F3F-F48E-49F5-9125-61E14A796675}"/>
              </a:ext>
            </a:extLst>
          </p:cNvPr>
          <p:cNvSpPr txBox="1"/>
          <p:nvPr/>
        </p:nvSpPr>
        <p:spPr>
          <a:xfrm>
            <a:off x="6915613" y="950532"/>
            <a:ext cx="29248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y X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A44E6-3FA4-43B2-8B83-82B2B77B1562}"/>
              </a:ext>
            </a:extLst>
          </p:cNvPr>
          <p:cNvSpPr txBox="1"/>
          <p:nvPr/>
        </p:nvSpPr>
        <p:spPr>
          <a:xfrm>
            <a:off x="9039528" y="3550192"/>
            <a:ext cx="16561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latin typeface="Comic Sans MS" panose="030F0702030302020204" pitchFamily="66" charset="0"/>
              </a:rPr>
              <a:t>=</a:t>
            </a:r>
            <a:endParaRPr lang="ru-RU" sz="199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0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7" y="1006719"/>
            <a:ext cx="10081120" cy="5686785"/>
          </a:xfrm>
          <a:prstGeom prst="rect">
            <a:avLst/>
          </a:prstGeom>
        </p:spPr>
      </p:pic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Картинка от </a:t>
            </a:r>
            <a:r>
              <a:rPr lang="en-US" sz="24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ODS.ai</a:t>
            </a:r>
            <a:endParaRPr lang="ru-RU" sz="24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09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термины в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Линейной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93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термины в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Линейной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Алгебры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1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15D762F-8EAE-4A66-85C3-589E7E0CBE79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981136-9A70-4DD4-80FC-F4131F65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12192000" cy="349770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773A6E-440C-4670-B17E-ABAA424916EA}"/>
              </a:ext>
            </a:extLst>
          </p:cNvPr>
          <p:cNvSpPr/>
          <p:nvPr/>
        </p:nvSpPr>
        <p:spPr>
          <a:xfrm>
            <a:off x="1343473" y="980728"/>
            <a:ext cx="8424936" cy="40324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8F528C1-EF93-4682-A404-DACE23FE3EA4}"/>
              </a:ext>
            </a:extLst>
          </p:cNvPr>
          <p:cNvSpPr/>
          <p:nvPr/>
        </p:nvSpPr>
        <p:spPr>
          <a:xfrm>
            <a:off x="0" y="980728"/>
            <a:ext cx="1343472" cy="4032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FE2CA-A1E3-4F2A-A86D-97CAA1DF196B}"/>
              </a:ext>
            </a:extLst>
          </p:cNvPr>
          <p:cNvSpPr/>
          <p:nvPr/>
        </p:nvSpPr>
        <p:spPr>
          <a:xfrm>
            <a:off x="9768408" y="980728"/>
            <a:ext cx="2423592" cy="40324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/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/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A81E5C-4697-4117-A1B4-4F7DB5943031}"/>
              </a:ext>
            </a:extLst>
          </p:cNvPr>
          <p:cNvSpPr/>
          <p:nvPr/>
        </p:nvSpPr>
        <p:spPr>
          <a:xfrm>
            <a:off x="4367808" y="836712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ru-RU" sz="44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/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объект, требующий некоторого предсказания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blipFill>
                <a:blip r:embed="rId7"/>
                <a:stretch>
                  <a:fillRect r="-896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/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цель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target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), которая является ожидаемым предсказанием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blipFill>
                <a:blip r:embed="rId8"/>
                <a:stretch>
                  <a:fillRect l="-879" b="-10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F9FD64-B3B1-46A2-B07A-9DC9985ADE41}"/>
              </a:ext>
            </a:extLst>
          </p:cNvPr>
          <p:cNvSpPr txBox="1"/>
          <p:nvPr/>
        </p:nvSpPr>
        <p:spPr>
          <a:xfrm>
            <a:off x="2135560" y="6237312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что-то, что описывает объекты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/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объектов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blipFill>
                <a:blip r:embed="rId9"/>
                <a:stretch>
                  <a:fillRect r="-704"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/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целей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blipFill>
                <a:blip r:embed="rId10"/>
                <a:stretch>
                  <a:fillRect r="-1002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8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B9F5E-877E-40C7-A801-D190937E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776" y="1484784"/>
            <a:ext cx="7816354" cy="22423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951F18-B94D-4D86-9B31-03B11DAB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4149080"/>
            <a:ext cx="7813138" cy="23135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/>
              <p:nvPr/>
            </p:nvSpPr>
            <p:spPr>
              <a:xfrm>
                <a:off x="335360" y="1484784"/>
                <a:ext cx="3165190" cy="1102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Тренировочная выборка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train dataset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n-US" b="0" i="1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3165190" cy="1102289"/>
              </a:xfrm>
              <a:prstGeom prst="rect">
                <a:avLst/>
              </a:prstGeom>
              <a:blipFill>
                <a:blip r:embed="rId6"/>
                <a:stretch>
                  <a:fillRect l="-1541" t="-3333" r="-2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/>
              <p:nvPr/>
            </p:nvSpPr>
            <p:spPr>
              <a:xfrm>
                <a:off x="551384" y="2708920"/>
                <a:ext cx="1423138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размер выборки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708920"/>
                <a:ext cx="1423138" cy="730136"/>
              </a:xfrm>
              <a:prstGeom prst="rect">
                <a:avLst/>
              </a:prstGeom>
              <a:blipFill>
                <a:blip r:embed="rId7"/>
                <a:stretch>
                  <a:fillRect l="-3419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6CBFE58-FA77-4B18-82BB-B34BD9810E7B}"/>
              </a:ext>
            </a:extLst>
          </p:cNvPr>
          <p:cNvSpPr txBox="1"/>
          <p:nvPr/>
        </p:nvSpPr>
        <p:spPr>
          <a:xfrm>
            <a:off x="551384" y="3429000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2020-202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/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Тестовая выборка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Известны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необходимо получить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blipFill>
                <a:blip r:embed="rId8"/>
                <a:stretch>
                  <a:fillRect l="-1541" t="-3947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A495E11-D0FD-48BA-9E26-42A880650E62}"/>
              </a:ext>
            </a:extLst>
          </p:cNvPr>
          <p:cNvSpPr txBox="1"/>
          <p:nvPr/>
        </p:nvSpPr>
        <p:spPr>
          <a:xfrm>
            <a:off x="335360" y="5229200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2023-2024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6AB7BF96-0C37-45D4-BCEB-772935F89FE9}"/>
              </a:ext>
            </a:extLst>
          </p:cNvPr>
          <p:cNvSpPr txBox="1"/>
          <p:nvPr/>
        </p:nvSpPr>
        <p:spPr>
          <a:xfrm>
            <a:off x="623392" y="260648"/>
            <a:ext cx="12176918" cy="574087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algn="ctr"/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Тренировочная и Тестовая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11295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4B081BF-AF7E-4D66-9131-A205C69E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B46C14-215D-4129-866E-F3DA8B9B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1412776"/>
            <a:ext cx="10939669" cy="2965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5F047C-FB35-4CC2-8102-1F5BBDE0FD3A}"/>
              </a:ext>
            </a:extLst>
          </p:cNvPr>
          <p:cNvSpPr txBox="1"/>
          <p:nvPr/>
        </p:nvSpPr>
        <p:spPr>
          <a:xfrm>
            <a:off x="407368" y="4509120"/>
            <a:ext cx="900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использует признаки для предсказания целевой переменной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/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𝑓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: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→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IBM Plex Mono" panose="020B0509050203000203" pitchFamily="49" charset="-52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/>
              <p:nvPr/>
            </p:nvSpPr>
            <p:spPr>
              <a:xfrm>
                <a:off x="4367808" y="4869160"/>
                <a:ext cx="337951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𝑓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𝔽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семейство Моделей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4869160"/>
                <a:ext cx="3379515" cy="513282"/>
              </a:xfrm>
              <a:prstGeom prst="rect">
                <a:avLst/>
              </a:prstGeom>
              <a:blipFill>
                <a:blip r:embed="rId6"/>
                <a:stretch>
                  <a:fillRect r="-542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/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/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blipFill>
                <a:blip r:embed="rId8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/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/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blipFill>
                <a:blip r:embed="rId10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/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blipFill>
                <a:blip r:embed="rId11"/>
                <a:stretch>
                  <a:fillRect t="-6061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/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blipFill>
                <a:blip r:embed="rId12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15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26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blipFill>
                <a:blip r:embed="rId5"/>
                <a:stretch>
                  <a:fillRect l="-852" b="-132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4437112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839416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𝑤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3356992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Например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1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407368" y="1196752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479376" y="1988840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303306" y="2418328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06" y="2418328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9FDC88-4195-4BC6-A9E3-F984389F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46082" y="1012371"/>
            <a:ext cx="7019736" cy="429091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7238335-716C-4ABE-A532-E9A76BC7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882" y="2996952"/>
            <a:ext cx="3786674" cy="3312368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D69CF6D-C2E4-4F33-B104-72EC2249C0B0}"/>
              </a:ext>
            </a:extLst>
          </p:cNvPr>
          <p:cNvSpPr/>
          <p:nvPr/>
        </p:nvSpPr>
        <p:spPr>
          <a:xfrm>
            <a:off x="470018" y="5476867"/>
            <a:ext cx="4409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Нормально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/>
              <p:nvPr/>
            </p:nvSpPr>
            <p:spPr>
              <a:xfrm>
                <a:off x="109978" y="5728804"/>
                <a:ext cx="827564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8" y="5728804"/>
                <a:ext cx="82756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олилиния: фигура 21">
            <a:extLst>
              <a:ext uri="{FF2B5EF4-FFF2-40B4-BE49-F238E27FC236}">
                <a16:creationId xmlns:a16="http://schemas.microsoft.com/office/drawing/2014/main" id="{7B6FBDA0-DF80-4B84-B8AE-523CC3AF0D55}"/>
              </a:ext>
            </a:extLst>
          </p:cNvPr>
          <p:cNvSpPr/>
          <p:nvPr/>
        </p:nvSpPr>
        <p:spPr>
          <a:xfrm>
            <a:off x="1557486" y="1455343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2" name="Полилиния: фигура 22">
            <a:extLst>
              <a:ext uri="{FF2B5EF4-FFF2-40B4-BE49-F238E27FC236}">
                <a16:creationId xmlns:a16="http://schemas.microsoft.com/office/drawing/2014/main" id="{CAEA861E-8580-4DDA-8D66-8AB5F62290C7}"/>
              </a:ext>
            </a:extLst>
          </p:cNvPr>
          <p:cNvSpPr/>
          <p:nvPr/>
        </p:nvSpPr>
        <p:spPr>
          <a:xfrm>
            <a:off x="1925298" y="1226529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7DECDF4-E878-40D2-97F2-BAE0A7BA8F26}"/>
              </a:ext>
            </a:extLst>
          </p:cNvPr>
          <p:cNvSpPr/>
          <p:nvPr/>
        </p:nvSpPr>
        <p:spPr>
          <a:xfrm rot="16200000">
            <a:off x="-446358" y="2556497"/>
            <a:ext cx="266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E9F0F2C-F62C-4F4F-8D78-36D735C7F661}"/>
              </a:ext>
            </a:extLst>
          </p:cNvPr>
          <p:cNvSpPr/>
          <p:nvPr/>
        </p:nvSpPr>
        <p:spPr>
          <a:xfrm>
            <a:off x="2774838" y="5145292"/>
            <a:ext cx="4607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A9AAEA5-EA8B-47DC-B325-74575C954572}"/>
              </a:ext>
            </a:extLst>
          </p:cNvPr>
          <p:cNvSpPr/>
          <p:nvPr/>
        </p:nvSpPr>
        <p:spPr>
          <a:xfrm>
            <a:off x="5510578" y="4036707"/>
            <a:ext cx="4758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Потери на </a:t>
            </a:r>
            <a:r>
              <a:rPr lang="ru-RU" sz="2000" dirty="0">
                <a:solidFill>
                  <a:srgbClr val="00B05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E4412A3-AA9C-481D-9AFF-177F4201A839}"/>
              </a:ext>
            </a:extLst>
          </p:cNvPr>
          <p:cNvSpPr/>
          <p:nvPr/>
        </p:nvSpPr>
        <p:spPr>
          <a:xfrm>
            <a:off x="6446682" y="2092491"/>
            <a:ext cx="4032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2000" dirty="0">
                <a:solidFill>
                  <a:srgbClr val="7030A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114782C-9D71-4DBC-A858-0ABB4DADAE45}"/>
              </a:ext>
            </a:extLst>
          </p:cNvPr>
          <p:cNvSpPr/>
          <p:nvPr/>
        </p:nvSpPr>
        <p:spPr>
          <a:xfrm>
            <a:off x="3440215" y="3482414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8" name="Символ &quot;Запрещено&quot; 28">
            <a:extLst>
              <a:ext uri="{FF2B5EF4-FFF2-40B4-BE49-F238E27FC236}">
                <a16:creationId xmlns:a16="http://schemas.microsoft.com/office/drawing/2014/main" id="{5B353C29-7009-4083-BA1D-F03BCE81D607}"/>
              </a:ext>
            </a:extLst>
          </p:cNvPr>
          <p:cNvSpPr/>
          <p:nvPr/>
        </p:nvSpPr>
        <p:spPr>
          <a:xfrm>
            <a:off x="6950738" y="1300403"/>
            <a:ext cx="2195944" cy="1944216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9" name="Дуга 38">
            <a:extLst>
              <a:ext uri="{FF2B5EF4-FFF2-40B4-BE49-F238E27FC236}">
                <a16:creationId xmlns:a16="http://schemas.microsoft.com/office/drawing/2014/main" id="{279FBE65-69C6-43DD-83A8-96C718E55F5D}"/>
              </a:ext>
            </a:extLst>
          </p:cNvPr>
          <p:cNvSpPr/>
          <p:nvPr/>
        </p:nvSpPr>
        <p:spPr>
          <a:xfrm rot="5707709">
            <a:off x="5084861" y="-722528"/>
            <a:ext cx="7203242" cy="6331813"/>
          </a:xfrm>
          <a:prstGeom prst="arc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0" grpId="0"/>
      <p:bldP spid="31" grpId="0" animBg="1"/>
      <p:bldP spid="32" grpId="0" animBg="1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2135560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418603" y="182651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980728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772816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432" y="1844824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335360" y="119675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191344" y="414908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191344" y="342900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68008" y="314096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93649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21790" y="393626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15976" y="393626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68008" y="392991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69415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21790" y="4693915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15976" y="469391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68008" y="468757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45180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21790" y="545156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15976" y="545156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68008" y="544522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620945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21790" y="620921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15976" y="620921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68008" y="620921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9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4016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25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40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07C1EB9-F07A-4E86-8379-0B2BB27D95C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94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𝑤</m:t>
                              </m:r>
                              <m: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940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4530" b="-35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74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Линейной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18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термины в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Линейной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2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3405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1700808"/>
            <a:ext cx="4329973" cy="494116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2060848"/>
            <a:ext cx="5741083" cy="40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400" y="1484784"/>
            <a:ext cx="624562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Supervised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Unsupervised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Reinforcement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88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ADDFF50-A86C-4795-ABEC-5532B77F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07BACD7-95D8-4710-838E-147B0480CADB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51EBB0-4B5B-4D32-B534-05EBE23CC96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91544" y="-1224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E9C18-3AE5-4073-BFCE-F943D921A96E}"/>
              </a:ext>
            </a:extLst>
          </p:cNvPr>
          <p:cNvSpPr txBox="1"/>
          <p:nvPr/>
        </p:nvSpPr>
        <p:spPr>
          <a:xfrm>
            <a:off x="263352" y="1844824"/>
            <a:ext cx="1132553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обучающий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набор данных (тренировочная выборка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каждого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экземпляра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 набора данных есть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входные данные/признаки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ожидаемый ответ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Найти "алгоритм"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131FE-6C26-4C60-BB84-06AD28F4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3789040"/>
            <a:ext cx="7296791" cy="20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F1088D5-61B2-4E6E-A602-0AC5590C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EB18D2B-AA4D-4011-8C9B-2461D784D83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4CA707-D3F1-44DF-B9FC-245DD7691C6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/>
              <p:nvPr/>
            </p:nvSpPr>
            <p:spPr>
              <a:xfrm>
                <a:off x="839416" y="1772816"/>
                <a:ext cx="557075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множество возможных ответов конечно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задачи классификации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и распознавания образов;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−1, +1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 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или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{0,1}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772816"/>
                <a:ext cx="5570756" cy="1631216"/>
              </a:xfrm>
              <a:prstGeom prst="rect">
                <a:avLst/>
              </a:prstGeom>
              <a:blipFill>
                <a:blip r:embed="rId4"/>
                <a:stretch>
                  <a:fillRect l="-1204" t="-2247" b="-37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множество возможных ответов бесконечно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задачи регрессии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и аппроксимации 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blipFill>
                <a:blip r:embed="rId5"/>
                <a:stretch>
                  <a:fillRect t="-2765" r="-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0ED118E-E6D4-4A32-BD50-3EF8D8056643}"/>
              </a:ext>
            </a:extLst>
          </p:cNvPr>
          <p:cNvSpPr txBox="1"/>
          <p:nvPr/>
        </p:nvSpPr>
        <p:spPr>
          <a:xfrm>
            <a:off x="623392" y="5877272"/>
            <a:ext cx="595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 характеризуют будущие поведение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задачи прогнозирования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0D929D2-D35D-4700-A357-C9A18C92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488" y="1759685"/>
            <a:ext cx="3383790" cy="17887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994B88-6BB4-49D9-9510-A558EE99E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28" y="1484784"/>
            <a:ext cx="2168587" cy="2264185"/>
          </a:xfrm>
          <a:prstGeom prst="rect">
            <a:avLst/>
          </a:prstGeom>
        </p:spPr>
      </p:pic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0C14D8-C7CE-47D3-802A-083FFEAD94A4}"/>
              </a:ext>
            </a:extLst>
          </p:cNvPr>
          <p:cNvCxnSpPr>
            <a:cxnSpLocks/>
          </p:cNvCxnSpPr>
          <p:nvPr/>
        </p:nvCxnSpPr>
        <p:spPr>
          <a:xfrm flipV="1">
            <a:off x="8616280" y="4221088"/>
            <a:ext cx="0" cy="187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FBA99EB-9282-4473-A522-CB43B82ED917}"/>
              </a:ext>
            </a:extLst>
          </p:cNvPr>
          <p:cNvCxnSpPr>
            <a:cxnSpLocks/>
          </p:cNvCxnSpPr>
          <p:nvPr/>
        </p:nvCxnSpPr>
        <p:spPr>
          <a:xfrm>
            <a:off x="8256240" y="5805264"/>
            <a:ext cx="324036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635813-44DB-4D99-B4E9-1F6A8833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312" y="4509120"/>
            <a:ext cx="2952328" cy="126717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431695F-F9ED-4025-B5AA-7758522AC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320" y="4509120"/>
            <a:ext cx="2885021" cy="1243289"/>
          </a:xfrm>
          <a:prstGeom prst="rect">
            <a:avLst/>
          </a:prstGeom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F929DB18-D9A5-49BA-95F0-3A387C320D72}"/>
              </a:ext>
            </a:extLst>
          </p:cNvPr>
          <p:cNvSpPr txBox="1">
            <a:spLocks/>
          </p:cNvSpPr>
          <p:nvPr/>
        </p:nvSpPr>
        <p:spPr>
          <a:xfrm>
            <a:off x="9048328" y="573325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Площадь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</a:t>
            </a:r>
            <a:r>
              <a:rPr lang="en-US" sz="20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sz="20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52081ED-618B-4BE6-8DF8-649DB9A56F4B}"/>
              </a:ext>
            </a:extLst>
          </p:cNvPr>
          <p:cNvSpPr txBox="1">
            <a:spLocks/>
          </p:cNvSpPr>
          <p:nvPr/>
        </p:nvSpPr>
        <p:spPr>
          <a:xfrm rot="16200000">
            <a:off x="7373967" y="4599307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Цена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$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1410C1C-352A-4C2D-BCF3-16DF6AE10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258" r="720"/>
          <a:stretch/>
        </p:blipFill>
        <p:spPr>
          <a:xfrm>
            <a:off x="6983419" y="1642964"/>
            <a:ext cx="678978" cy="194421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66587CD-85AB-4820-8E87-1A0689E20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08" r="10432"/>
          <a:stretch/>
        </p:blipFill>
        <p:spPr>
          <a:xfrm>
            <a:off x="7176120" y="4005064"/>
            <a:ext cx="620591" cy="1944216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91544" y="-1224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</a:p>
        </p:txBody>
      </p:sp>
    </p:spTree>
    <p:extLst>
      <p:ext uri="{BB962C8B-B14F-4D97-AF65-F5344CB8AC3E}">
        <p14:creationId xmlns:p14="http://schemas.microsoft.com/office/powerpoint/2010/main" val="254247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32" grpId="0"/>
      <p:bldP spid="39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2247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5870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80A9BE-47A6-4F8A-9975-93286DA8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DD2A29B-95FC-4A13-9B7C-FA27C953F71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676C38-48DA-417F-853D-DD8B6E4EFE1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6E225-CDF2-4CC7-BE3C-C99D081317B8}"/>
              </a:ext>
            </a:extLst>
          </p:cNvPr>
          <p:cNvSpPr txBox="1"/>
          <p:nvPr/>
        </p:nvSpPr>
        <p:spPr>
          <a:xfrm>
            <a:off x="839416" y="1484784"/>
            <a:ext cx="102419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данные</a:t>
            </a:r>
          </a:p>
          <a:p>
            <a:endParaRPr lang="en-US" sz="3200" dirty="0">
              <a:solidFill>
                <a:schemeClr val="bg1"/>
              </a:solidFill>
              <a:latin typeface="IBM Plex Mono" panose="020B0509050203000203" pitchFamily="49" charset="-52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Задача</a:t>
            </a:r>
          </a:p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	 Что-то понять (найти закономерности)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A8ACDA-BA6B-481B-BAE8-5CA5B418E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" t="446" r="20230" b="-446"/>
          <a:stretch/>
        </p:blipFill>
        <p:spPr>
          <a:xfrm>
            <a:off x="1991544" y="3573016"/>
            <a:ext cx="8458200" cy="30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AA16A3-4F8F-40FF-BFB5-64AAC317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E00ACE4-1B2F-4601-A39D-57D41F28E97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4DD148F-545B-47B2-BFCF-69F57CF6C37F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67520DA-ACFC-4338-B1C6-FDE2C3DAD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263352" y="4221088"/>
            <a:ext cx="7866710" cy="197378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F6ED3BD-0AB9-4C81-98A1-8BB6044307E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9246E6-B4DA-4985-95FC-EE8CDD2CFB42}"/>
              </a:ext>
            </a:extLst>
          </p:cNvPr>
          <p:cNvSpPr txBox="1"/>
          <p:nvPr/>
        </p:nvSpPr>
        <p:spPr>
          <a:xfrm>
            <a:off x="1055440" y="2157014"/>
            <a:ext cx="4238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	Кластеризация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4D1194-65C8-454F-88E9-DAC8E8815231}"/>
              </a:ext>
            </a:extLst>
          </p:cNvPr>
          <p:cNvSpPr txBox="1"/>
          <p:nvPr/>
        </p:nvSpPr>
        <p:spPr>
          <a:xfrm>
            <a:off x="1926832" y="2865673"/>
            <a:ext cx="5309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Снижение размерности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82EB1FF-0851-47B4-BC61-2A46A14F38AB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6754" y="980728"/>
            <a:ext cx="3871655" cy="2808312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2C1D3BC9-3255-46DD-BD1C-16E4B2A0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4221088"/>
            <a:ext cx="3171628" cy="19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4232" y="908720"/>
            <a:ext cx="3871655" cy="2808312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2423592" y="2247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806AD6C-48D1-47BD-B522-A8A3A804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16E1E51-920B-4B51-9419-60294FCF882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2DA6618-EBB5-4412-9105-07EF2E19206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Картинки по запросу &quot;Reinforcement learning gif&quot;">
            <a:extLst>
              <a:ext uri="{FF2B5EF4-FFF2-40B4-BE49-F238E27FC236}">
                <a16:creationId xmlns:a16="http://schemas.microsoft.com/office/drawing/2014/main" id="{783330EC-3635-48A9-8E41-E1E78173F5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628800"/>
            <a:ext cx="6576401" cy="37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B7F69-3BA1-47D8-BEAE-D5A6A036B949}"/>
              </a:ext>
            </a:extLst>
          </p:cNvPr>
          <p:cNvSpPr txBox="1"/>
          <p:nvPr/>
        </p:nvSpPr>
        <p:spPr>
          <a:xfrm>
            <a:off x="263352" y="1916832"/>
            <a:ext cx="1043587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система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среда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Эффективно взаимодействовать со средой </a:t>
            </a:r>
          </a:p>
        </p:txBody>
      </p:sp>
    </p:spTree>
    <p:extLst>
      <p:ext uri="{BB962C8B-B14F-4D97-AF65-F5344CB8AC3E}">
        <p14:creationId xmlns:p14="http://schemas.microsoft.com/office/powerpoint/2010/main" val="52148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B25B9-C4BE-4070-A746-1CEAC9054460}"/>
              </a:ext>
            </a:extLst>
          </p:cNvPr>
          <p:cNvSpPr txBox="1"/>
          <p:nvPr/>
        </p:nvSpPr>
        <p:spPr>
          <a:xfrm>
            <a:off x="731217" y="5114477"/>
            <a:ext cx="5669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Давайте просто эффективно проверим все возможности, которые сделал бы человек.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StockFish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6" name="Picture 2" descr="High Quality Buff Doge vs. Cheems Blank Meme Template">
            <a:extLst>
              <a:ext uri="{FF2B5EF4-FFF2-40B4-BE49-F238E27FC236}">
                <a16:creationId xmlns:a16="http://schemas.microsoft.com/office/drawing/2014/main" id="{DA7F5A50-EC5C-4690-A586-2C7467720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5301" y="1517851"/>
            <a:ext cx="7200800" cy="353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43F56F-5EEE-4555-8AD5-75F11E46AF4A}"/>
              </a:ext>
            </a:extLst>
          </p:cNvPr>
          <p:cNvSpPr txBox="1"/>
          <p:nvPr/>
        </p:nvSpPr>
        <p:spPr>
          <a:xfrm>
            <a:off x="6598145" y="5130151"/>
            <a:ext cx="4365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Давай сыграем в игру по МОИМ правилам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AlphaZero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27089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1864" y="1052736"/>
            <a:ext cx="1465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OpenAI</a:t>
            </a:r>
            <a:endParaRPr lang="ru-RU" sz="3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4221088"/>
            <a:ext cx="4849301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700808"/>
            <a:ext cx="4177616" cy="235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lphaFold: a solution to a 50-year-old grand challenge in biology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348880"/>
            <a:ext cx="5535261" cy="311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2135560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86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0" y="1340768"/>
            <a:ext cx="6858930" cy="403244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279576" y="5733256"/>
            <a:ext cx="8064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Ouyang, Long, et al. "Training language models to follow instructions with human feedback." </a:t>
            </a:r>
            <a:r>
              <a:rPr lang="en-US" sz="1600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arXiv:2203.02155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 (2022).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42593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04" y="0"/>
            <a:ext cx="9636129" cy="827739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можно встретить результаты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792EE19-9D22-4BE2-9722-3868D3FF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34C1DF4-CD18-40C9-9612-D2DBAF014F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E7CA1C-B531-40A0-87C7-723654CAC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1844824"/>
            <a:ext cx="2657475" cy="45434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8EF17-C19C-485C-BEBB-DD5006C6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1268760"/>
            <a:ext cx="4151784" cy="24741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0E60BF-D72E-4F06-A73E-66CE6B263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629" y="1268760"/>
            <a:ext cx="4808371" cy="2637476"/>
          </a:xfrm>
          <a:prstGeom prst="rect">
            <a:avLst/>
          </a:prstGeom>
        </p:spPr>
      </p:pic>
      <p:pic>
        <p:nvPicPr>
          <p:cNvPr id="1026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8FDE5CA8-CBC0-4854-B0DD-17FA77E09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8" y="4396650"/>
            <a:ext cx="3808363" cy="21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6362CF-CA7E-4951-9D46-756DDBB652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216" y="4437112"/>
            <a:ext cx="2496277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термины в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Линейной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3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9912424" y="2060848"/>
            <a:ext cx="648072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904312" y="3429000"/>
            <a:ext cx="936104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08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12" grpId="0"/>
      <p:bldP spid="13" grpId="0"/>
      <p:bldP spid="15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8904312" y="1556792"/>
            <a:ext cx="936104" cy="28083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904312" y="2708920"/>
            <a:ext cx="259228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87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  <p:bldP spid="15" grpId="0"/>
      <p:bldP spid="16" grpId="0"/>
      <p:bldP spid="20" grpId="0"/>
      <p:bldP spid="21" grpId="0"/>
      <p:bldP spid="23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8904312" y="1556792"/>
            <a:ext cx="2592288" cy="28083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4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20" grpId="0"/>
      <p:bldP spid="21" grpId="0"/>
      <p:bldP spid="22" grpId="0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A0FED2D-6C4F-41B5-AA83-C9EFED3C3FB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/>
          <p:cNvSpPr/>
          <p:nvPr/>
        </p:nvSpPr>
        <p:spPr>
          <a:xfrm>
            <a:off x="479376" y="5661248"/>
            <a:ext cx="1419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Тензор*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/>
          <p:cNvSpPr/>
          <p:nvPr/>
        </p:nvSpPr>
        <p:spPr>
          <a:xfrm>
            <a:off x="7248128" y="4005064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2-го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231904" y="2276872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1-го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583832" y="1628800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0-го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3752" y="5119918"/>
            <a:ext cx="7206581" cy="173808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25" grpId="0"/>
      <p:bldP spid="26" grpId="0"/>
      <p:bldP spid="27" grpId="0"/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cxnSp>
        <p:nvCxnSpPr>
          <p:cNvPr id="10" name="Прямая соединительная линия 9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/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/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/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/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/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/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935760" y="1412776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AE81344-7E0A-4895-A274-CEB99A11A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2033430" y="4149081"/>
            <a:ext cx="2171600" cy="1773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384F8B-B847-4DE7-B9DC-0A72CC47CAD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878781" y="4149080"/>
            <a:ext cx="2171599" cy="177347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982FB45-E948-4063-9756-C2280090D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0176" y="4149080"/>
            <a:ext cx="2171598" cy="17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423592" y="1268760"/>
            <a:ext cx="6849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Матрично-скалярное сложение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/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4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/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/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/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/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/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2F9AF-B6B9-44D2-A711-1E7761B23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4192" y="4365104"/>
            <a:ext cx="2152931" cy="17582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F605376-9221-4A28-B8BE-565ACFF03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100345" y="4365104"/>
            <a:ext cx="2171598" cy="177347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F2247C7-4E3D-4D35-AC29-E061FC09E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5377602" y="4780067"/>
            <a:ext cx="1260033" cy="1016156"/>
          </a:xfrm>
          <a:prstGeom prst="rect">
            <a:avLst/>
          </a:prstGeom>
        </p:spPr>
      </p:pic>
      <p:sp>
        <p:nvSpPr>
          <p:cNvPr id="23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40658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124744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Broadcasting</a:t>
            </a:r>
            <a:r>
              <a:rPr lang="ru-RU" sz="3200" b="1" dirty="0" smtClean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*</a:t>
            </a:r>
            <a:r>
              <a:rPr lang="en-US" sz="3200" b="1" dirty="0" smtClean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 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матрицы и вектора)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/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/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/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/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/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/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/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9035299-8EF2-497A-91D1-959BAC1C5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078389" y="4813510"/>
            <a:ext cx="2152929" cy="175822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963B40B-6FB7-430F-BBD7-03751048E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967802" y="5082431"/>
            <a:ext cx="2121210" cy="91919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49CD469-D92E-4B3D-81BF-262A64A88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6200" y="4725144"/>
            <a:ext cx="2109871" cy="1758226"/>
          </a:xfrm>
          <a:prstGeom prst="rect">
            <a:avLst/>
          </a:prstGeom>
        </p:spPr>
      </p:pic>
      <p:sp>
        <p:nvSpPr>
          <p:cNvPr id="25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68860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/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/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/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/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𝑩𝑨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23897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063552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/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/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ru-RU" sz="8000" dirty="0">
                  <a:solidFill>
                    <a:srgbClr val="FF0000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F7DC8D-3B29-4889-A724-3DB5B6B1BBFE}"/>
              </a:ext>
            </a:extLst>
          </p:cNvPr>
          <p:cNvSpPr/>
          <p:nvPr/>
        </p:nvSpPr>
        <p:spPr>
          <a:xfrm>
            <a:off x="5966969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CF76C9E-1E98-4D56-9F8A-5DAAC344AAF3}"/>
              </a:ext>
            </a:extLst>
          </p:cNvPr>
          <p:cNvSpPr/>
          <p:nvPr/>
        </p:nvSpPr>
        <p:spPr>
          <a:xfrm>
            <a:off x="6853571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7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72A307C-E6B2-4104-8003-E1E83AA17530}"/>
              </a:ext>
            </a:extLst>
          </p:cNvPr>
          <p:cNvSpPr/>
          <p:nvPr/>
        </p:nvSpPr>
        <p:spPr>
          <a:xfrm>
            <a:off x="5925264" y="4441165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5571580-5161-4088-9ED6-E93E1B97491A}"/>
              </a:ext>
            </a:extLst>
          </p:cNvPr>
          <p:cNvSpPr/>
          <p:nvPr/>
        </p:nvSpPr>
        <p:spPr>
          <a:xfrm>
            <a:off x="6836647" y="448032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9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A4BA64-E33A-4D8E-BD3B-6E93FAA86A1E}"/>
              </a:ext>
            </a:extLst>
          </p:cNvPr>
          <p:cNvSpPr/>
          <p:nvPr/>
        </p:nvSpPr>
        <p:spPr>
          <a:xfrm>
            <a:off x="5873164" y="5727232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6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FBA67B9-87A8-4CD6-B175-B8ACFA9E1992}"/>
              </a:ext>
            </a:extLst>
          </p:cNvPr>
          <p:cNvSpPr/>
          <p:nvPr/>
        </p:nvSpPr>
        <p:spPr>
          <a:xfrm>
            <a:off x="6815868" y="5710488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5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9758506-8723-4A6F-B2AF-5CA1069B7B3E}"/>
              </a:ext>
            </a:extLst>
          </p:cNvPr>
          <p:cNvSpPr/>
          <p:nvPr/>
        </p:nvSpPr>
        <p:spPr>
          <a:xfrm>
            <a:off x="6672064" y="1988840"/>
            <a:ext cx="469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http://matrixmultiplication.xyz/</a:t>
            </a:r>
          </a:p>
        </p:txBody>
      </p:sp>
    </p:spTree>
    <p:extLst>
      <p:ext uri="{BB962C8B-B14F-4D97-AF65-F5344CB8AC3E}">
        <p14:creationId xmlns:p14="http://schemas.microsoft.com/office/powerpoint/2010/main" val="30985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0013 0.0638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6389 L -0.00352 0.3344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33449 L -0.00351 0.452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45278 L -0.00117 0.62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1" grpId="1"/>
      <p:bldP spid="12" grpId="0"/>
      <p:bldP spid="12" grpId="1"/>
      <p:bldP spid="12" grpId="2"/>
      <p:bldP spid="12" grpId="3"/>
      <p:bldP spid="12" grpId="4"/>
      <p:bldP spid="13" grpId="0"/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D7EBC06-BAF7-48CD-938B-0686E4E4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C8F5D4-3B2A-42A3-A677-194A7E1FFEB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6821F9-8D39-4B40-A916-EFF90C37882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2207568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 про МО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060848"/>
            <a:ext cx="4608512" cy="365608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2060848"/>
            <a:ext cx="6440716" cy="36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1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898524" y="1484784"/>
            <a:ext cx="1129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Поэлементное умножение (произведение Адамара)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/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/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/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F86CD4-3B19-43B1-AB7D-870DD74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703512" y="4653136"/>
            <a:ext cx="2089789" cy="17066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E832E42-1327-4CCD-B330-6D2CA5F7221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598987" y="4653136"/>
            <a:ext cx="2118148" cy="17298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A1933E-7625-42C8-BF36-8D0D777FA2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00" y="4634740"/>
            <a:ext cx="2229187" cy="1820503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394079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783632" y="1268760"/>
            <a:ext cx="6109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Транспонирование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/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/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/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/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/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ru-RU" sz="5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19AAC7-91A8-4C14-9A7F-0DFCE820F0F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567608" y="4149080"/>
            <a:ext cx="1618075" cy="25889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DAA794-D208-40BD-A3C7-01F2D24F4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303912" y="4149080"/>
            <a:ext cx="3140990" cy="1304309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41354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7221C2-EB6B-4DBB-8411-BEB4CEA934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50453" y="2492896"/>
            <a:ext cx="3856923" cy="3105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649397-AB3C-48CA-BAAD-CF7916C3C41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258985" y="2508771"/>
            <a:ext cx="3856923" cy="31051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7F96CE-EC31-4407-A904-9D69546874FB}"/>
              </a:ext>
            </a:extLst>
          </p:cNvPr>
          <p:cNvSpPr/>
          <p:nvPr/>
        </p:nvSpPr>
        <p:spPr>
          <a:xfrm>
            <a:off x="13387" y="1778669"/>
            <a:ext cx="5731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Диагональная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4BAF08A-F71D-47E5-922E-7AFE486B5D68}"/>
              </a:ext>
            </a:extLst>
          </p:cNvPr>
          <p:cNvSpPr/>
          <p:nvPr/>
        </p:nvSpPr>
        <p:spPr>
          <a:xfrm>
            <a:off x="6773434" y="1766580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Единичная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/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583832" y="116632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9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91744" y="1556792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«Деление Матриц»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/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ru-RU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19736" y="2420888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Обратная Матрица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2063552" y="-238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21105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915C51F8-ACD0-4F11-8D8F-3DC562366A61}"/>
              </a:ext>
            </a:extLst>
          </p:cNvPr>
          <p:cNvCxnSpPr>
            <a:cxnSpLocks/>
          </p:cNvCxnSpPr>
          <p:nvPr/>
        </p:nvCxnSpPr>
        <p:spPr>
          <a:xfrm>
            <a:off x="7306307" y="4610951"/>
            <a:ext cx="2088232" cy="1730081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C20E26FA-9905-47E6-9510-7625BB76F48F}"/>
              </a:ext>
            </a:extLst>
          </p:cNvPr>
          <p:cNvCxnSpPr>
            <a:cxnSpLocks/>
          </p:cNvCxnSpPr>
          <p:nvPr/>
        </p:nvCxnSpPr>
        <p:spPr>
          <a:xfrm flipV="1">
            <a:off x="10026559" y="2506629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936CA05-B2BC-4BB4-8718-6CB59BC391DA}"/>
              </a:ext>
            </a:extLst>
          </p:cNvPr>
          <p:cNvCxnSpPr>
            <a:cxnSpLocks/>
          </p:cNvCxnSpPr>
          <p:nvPr/>
        </p:nvCxnSpPr>
        <p:spPr>
          <a:xfrm>
            <a:off x="8810139" y="4234821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FCBD2E2-3554-420B-B491-7D641992941E}"/>
              </a:ext>
            </a:extLst>
          </p:cNvPr>
          <p:cNvCxnSpPr>
            <a:cxnSpLocks/>
          </p:cNvCxnSpPr>
          <p:nvPr/>
        </p:nvCxnSpPr>
        <p:spPr>
          <a:xfrm flipV="1">
            <a:off x="8234695" y="3658717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52D980E0-5012-42E1-B903-FD32CDF53DE8}"/>
              </a:ext>
            </a:extLst>
          </p:cNvPr>
          <p:cNvCxnSpPr>
            <a:cxnSpLocks/>
          </p:cNvCxnSpPr>
          <p:nvPr/>
        </p:nvCxnSpPr>
        <p:spPr>
          <a:xfrm>
            <a:off x="7018275" y="5386909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C66FE07A-6022-44B6-BA70-E956361B1C1D}"/>
              </a:ext>
            </a:extLst>
          </p:cNvPr>
          <p:cNvCxnSpPr>
            <a:cxnSpLocks/>
          </p:cNvCxnSpPr>
          <p:nvPr/>
        </p:nvCxnSpPr>
        <p:spPr>
          <a:xfrm flipV="1">
            <a:off x="10025939" y="3154821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D2FBB8CD-F96A-4DB4-B246-CB8C108B950D}"/>
              </a:ext>
            </a:extLst>
          </p:cNvPr>
          <p:cNvCxnSpPr>
            <a:cxnSpLocks/>
          </p:cNvCxnSpPr>
          <p:nvPr/>
        </p:nvCxnSpPr>
        <p:spPr>
          <a:xfrm>
            <a:off x="10028128" y="4234821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/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E2F023A2-9436-49A2-8BD4-FEF16DB9C402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64D91E-59F1-48F2-A8E1-68F59AFFA320}"/>
              </a:ext>
            </a:extLst>
          </p:cNvPr>
          <p:cNvCxnSpPr>
            <a:cxnSpLocks/>
          </p:cNvCxnSpPr>
          <p:nvPr/>
        </p:nvCxnSpPr>
        <p:spPr>
          <a:xfrm>
            <a:off x="10026559" y="425756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/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510BF0D-5754-40E6-B041-86CD8BC86FAA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2"/>
            <a:ext cx="722189" cy="34234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/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7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22DF172A-56E0-4FF9-8386-58696C68481A}"/>
              </a:ext>
            </a:extLst>
          </p:cNvPr>
          <p:cNvCxnSpPr>
            <a:cxnSpLocks/>
          </p:cNvCxnSpPr>
          <p:nvPr/>
        </p:nvCxnSpPr>
        <p:spPr>
          <a:xfrm flipV="1">
            <a:off x="10045901" y="3154821"/>
            <a:ext cx="702227" cy="11556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7602F0BE-8FD6-458E-BE9E-CD068EA32846}"/>
              </a:ext>
            </a:extLst>
          </p:cNvPr>
          <p:cNvCxnSpPr>
            <a:cxnSpLocks/>
          </p:cNvCxnSpPr>
          <p:nvPr/>
        </p:nvCxnSpPr>
        <p:spPr>
          <a:xfrm>
            <a:off x="8233861" y="5394701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B44A71B-E8DE-4208-9C97-12BBADF9EE5E}"/>
              </a:ext>
            </a:extLst>
          </p:cNvPr>
          <p:cNvCxnSpPr>
            <a:cxnSpLocks/>
          </p:cNvCxnSpPr>
          <p:nvPr/>
        </p:nvCxnSpPr>
        <p:spPr>
          <a:xfrm flipV="1">
            <a:off x="8234075" y="4306909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4734A092-6513-4264-A58D-00A50353FC00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7A50EB3F-35EE-4BD6-8557-74B643759FD6}"/>
              </a:ext>
            </a:extLst>
          </p:cNvPr>
          <p:cNvCxnSpPr>
            <a:cxnSpLocks/>
          </p:cNvCxnSpPr>
          <p:nvPr/>
        </p:nvCxnSpPr>
        <p:spPr>
          <a:xfrm>
            <a:off x="8234695" y="5409654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A03FD33-F31E-4CF2-B450-575808867054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170046A-FDEB-40A3-8C75-993FD17994E4}"/>
              </a:ext>
            </a:extLst>
          </p:cNvPr>
          <p:cNvCxnSpPr>
            <a:cxnSpLocks/>
          </p:cNvCxnSpPr>
          <p:nvPr/>
        </p:nvCxnSpPr>
        <p:spPr>
          <a:xfrm>
            <a:off x="8234075" y="5409654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/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/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  <a:blipFill>
                <a:blip r:embed="rId8"/>
                <a:stretch>
                  <a:fillRect t="-3571" r="-569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/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  <a:blipFill>
                <a:blip r:embed="rId9"/>
                <a:stretch>
                  <a:fillRect t="-1163" r="-766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Заголовок 1"/>
          <p:cNvSpPr txBox="1">
            <a:spLocks/>
          </p:cNvSpPr>
          <p:nvPr/>
        </p:nvSpPr>
        <p:spPr>
          <a:xfrm>
            <a:off x="2063552" y="-23820"/>
            <a:ext cx="89289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собственные значения и вектора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3" grpId="0"/>
      <p:bldP spid="43" grpId="1"/>
      <p:bldP spid="46" grpId="0"/>
      <p:bldP spid="46" grpId="1"/>
      <p:bldP spid="46" grpId="2"/>
      <p:bldP spid="48" grpId="0"/>
      <p:bldP spid="48" grpId="1"/>
      <p:bldP spid="56" grpId="0"/>
      <p:bldP spid="57" grpId="0"/>
      <p:bldP spid="5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7408" y="1268760"/>
            <a:ext cx="10801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термины в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11824" y="116632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695400" y="1412776"/>
            <a:ext cx="11233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математике — соответствие между элементами двух множеств — правило, по которому каждому элементу первого множества соответствует один и только один элемент второго множества.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20AC4-690D-4B14-AA44-7122A4347371}"/>
              </a:ext>
            </a:extLst>
          </p:cNvPr>
          <p:cNvSpPr txBox="1"/>
          <p:nvPr/>
        </p:nvSpPr>
        <p:spPr>
          <a:xfrm>
            <a:off x="2207568" y="3284984"/>
            <a:ext cx="3996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29C86-9431-4312-9695-453E63F4D11B}"/>
              </a:ext>
            </a:extLst>
          </p:cNvPr>
          <p:cNvSpPr txBox="1"/>
          <p:nvPr/>
        </p:nvSpPr>
        <p:spPr>
          <a:xfrm>
            <a:off x="4742925" y="4768124"/>
            <a:ext cx="42333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 = input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087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99656" y="116632"/>
            <a:ext cx="5953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все «одно и то же»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/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315C8E4-B1CF-4FAC-B8C3-768093008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1185113"/>
            <a:ext cx="837865" cy="567288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D66F6E2-084B-4B42-A720-BC45DEA7237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032104" y="1844824"/>
            <a:ext cx="467062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99856" y="116632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/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F665A85-9D0E-4572-843A-91E8BC8B6FB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431704" y="1772816"/>
            <a:ext cx="2232248" cy="216084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6FD648A-7BB6-4392-9676-0243BB1A743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359696" y="4293096"/>
            <a:ext cx="2232248" cy="208487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/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01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31" grpId="0"/>
      <p:bldP spid="3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1784" y="116632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448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7450154-BC77-4907-B550-A6E87BE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8FFAB3C-D4B6-4DBF-9994-6B03929BF51F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279139C-C672-446C-A083-B1F576B3EA4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2420888"/>
            <a:ext cx="3463943" cy="23762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821EDC-F37D-494D-A776-9865FA24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1412776"/>
            <a:ext cx="4840067" cy="4434711"/>
          </a:xfrm>
          <a:prstGeom prst="rect">
            <a:avLst/>
          </a:prstGeom>
        </p:spPr>
      </p:pic>
      <p:pic>
        <p:nvPicPr>
          <p:cNvPr id="15" name="Picture 2" descr="Understanding Machine Learning through Memes | by Harsh Aryan | Nybles |  Medium">
            <a:extLst>
              <a:ext uri="{FF2B5EF4-FFF2-40B4-BE49-F238E27FC236}">
                <a16:creationId xmlns:a16="http://schemas.microsoft.com/office/drawing/2014/main" id="{613F768B-1699-4C30-9BC6-CC145D06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1700808"/>
            <a:ext cx="337139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7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3792" y="116632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263352" y="2060848"/>
            <a:ext cx="11665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 в точке — скорость изменения функции в данной точке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2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3792" y="116632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635A7A-A39E-4AB4-A2B4-8147CC97B3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67408" y="4221088"/>
            <a:ext cx="2240597" cy="21689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6889F7-A8A3-42DC-85A8-8BE5E67A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03712" y="4221088"/>
            <a:ext cx="2274546" cy="21689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BCB17E-B0A2-4695-B7E5-8FE8FB3BFCF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096000" y="4221088"/>
            <a:ext cx="2274546" cy="21440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760296" y="4221088"/>
            <a:ext cx="2204134" cy="20810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832304" y="1844824"/>
            <a:ext cx="2175226" cy="21127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6B4A746-1D8D-4698-A7A4-3B3E9451AB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95716" y="1883022"/>
            <a:ext cx="2172287" cy="21028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E5EB3B-B61A-431C-8892-9921ABF9C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240016" y="1844824"/>
            <a:ext cx="2212186" cy="21414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ED47C0E-1DA8-4FD8-9321-4F586200D04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75720" y="1844824"/>
            <a:ext cx="2271774" cy="21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1784" y="116632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/>
              <p:nvPr/>
            </p:nvSpPr>
            <p:spPr>
              <a:xfrm>
                <a:off x="4662783" y="1341673"/>
                <a:ext cx="128285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783" y="1341673"/>
                <a:ext cx="1282851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15BB76B-2FA6-4731-8D95-EFA318A3CAAC}"/>
              </a:ext>
            </a:extLst>
          </p:cNvPr>
          <p:cNvSpPr/>
          <p:nvPr/>
        </p:nvSpPr>
        <p:spPr>
          <a:xfrm>
            <a:off x="695400" y="1628800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/>
              <p:nvPr/>
            </p:nvSpPr>
            <p:spPr>
              <a:xfrm>
                <a:off x="7824192" y="1484784"/>
                <a:ext cx="5445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1484784"/>
                <a:ext cx="5445206" cy="523220"/>
              </a:xfrm>
              <a:prstGeom prst="rect">
                <a:avLst/>
              </a:prstGeom>
              <a:blipFill>
                <a:blip r:embed="rId5"/>
                <a:stretch>
                  <a:fillRect b="-247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/>
              <p:nvPr/>
            </p:nvSpPr>
            <p:spPr>
              <a:xfrm>
                <a:off x="5879976" y="1916832"/>
                <a:ext cx="2824876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916832"/>
                <a:ext cx="2824876" cy="829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4BAD243-F12F-40F0-803D-2CEF90010F33}"/>
              </a:ext>
            </a:extLst>
          </p:cNvPr>
          <p:cNvSpPr/>
          <p:nvPr/>
        </p:nvSpPr>
        <p:spPr>
          <a:xfrm>
            <a:off x="695400" y="2204864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/>
              <p:nvPr/>
            </p:nvSpPr>
            <p:spPr>
              <a:xfrm>
                <a:off x="5951984" y="3068960"/>
                <a:ext cx="2131609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3068960"/>
                <a:ext cx="2131609" cy="9380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4DAAB75-3390-4F48-9D5F-516A97D2EBEE}"/>
              </a:ext>
            </a:extLst>
          </p:cNvPr>
          <p:cNvSpPr/>
          <p:nvPr/>
        </p:nvSpPr>
        <p:spPr>
          <a:xfrm>
            <a:off x="695400" y="3501008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2CFE4F3-C215-4B6C-BEFE-352762F2BE08}"/>
              </a:ext>
            </a:extLst>
          </p:cNvPr>
          <p:cNvSpPr/>
          <p:nvPr/>
        </p:nvSpPr>
        <p:spPr>
          <a:xfrm>
            <a:off x="695400" y="2852936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/>
              <p:nvPr/>
            </p:nvSpPr>
            <p:spPr>
              <a:xfrm>
                <a:off x="8544272" y="2348880"/>
                <a:ext cx="1892185" cy="948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2348880"/>
                <a:ext cx="1892185" cy="948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AAC230D-BBF1-4D80-A741-A875556D12BF}"/>
              </a:ext>
            </a:extLst>
          </p:cNvPr>
          <p:cNvSpPr/>
          <p:nvPr/>
        </p:nvSpPr>
        <p:spPr>
          <a:xfrm>
            <a:off x="695400" y="4581128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/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/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/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/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9AE485D-ADC0-4604-B58F-3EAE0CE8930E}"/>
              </a:ext>
            </a:extLst>
          </p:cNvPr>
          <p:cNvSpPr/>
          <p:nvPr/>
        </p:nvSpPr>
        <p:spPr>
          <a:xfrm>
            <a:off x="695400" y="6078449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/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EF6CCAF-ECB4-4339-8FE1-8F16CF6ED1DF}"/>
              </a:ext>
            </a:extLst>
          </p:cNvPr>
          <p:cNvSpPr/>
          <p:nvPr/>
        </p:nvSpPr>
        <p:spPr>
          <a:xfrm>
            <a:off x="699218" y="5405520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/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константы</a:t>
                </a:r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  <a:blipFill>
                <a:blip r:embed="rId14"/>
                <a:stretch>
                  <a:fillRect l="-4577" t="-1212" b="-1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5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4549241" y="116632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/>
              <p:nvPr/>
            </p:nvSpPr>
            <p:spPr>
              <a:xfrm>
                <a:off x="1631504" y="1556792"/>
                <a:ext cx="762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1556792"/>
                <a:ext cx="76200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/>
              <p:nvPr/>
            </p:nvSpPr>
            <p:spPr>
              <a:xfrm>
                <a:off x="839416" y="2708920"/>
                <a:ext cx="10363200" cy="167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708920"/>
                <a:ext cx="10363200" cy="1672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/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33" grpId="0"/>
      <p:bldP spid="3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196752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26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6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132856"/>
                <a:ext cx="10729192" cy="1015663"/>
              </a:xfrm>
              <a:prstGeom prst="rect">
                <a:avLst/>
              </a:prstGeom>
              <a:blipFill>
                <a:blip r:embed="rId5"/>
                <a:stretch>
                  <a:fillRect l="-852" b="-132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284984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4149080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4437112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839416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𝑓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𝑤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5229200"/>
                <a:ext cx="6091897" cy="10256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767408" y="3356992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Например</a:t>
            </a:r>
            <a:endParaRPr lang="ru-RU" sz="28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9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15680" y="116632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  <p:bldP spid="12" grpId="0"/>
      <p:bldP spid="13" grpId="0"/>
      <p:bldP spid="15" grpId="0" animBg="1"/>
      <p:bldP spid="21" grpId="0" animBg="1"/>
      <p:bldP spid="23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3512" y="188640"/>
            <a:ext cx="947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Потерь для Нейронных Сетей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  <p:pic>
        <p:nvPicPr>
          <p:cNvPr id="10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88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4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695400" y="1052736"/>
            <a:ext cx="1130525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термины в МО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Скаляры,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Векторы,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Матрицы,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Тензоры*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Сложение,</a:t>
            </a:r>
            <a:r>
              <a:rPr lang="en-US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Умножение,</a:t>
            </a:r>
            <a:r>
              <a:rPr lang="en-US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Нелинейные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 (нужно помнить таблицу производных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Примерный формулировки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3284984"/>
            <a:ext cx="11538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Tom M. Mitchel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“A computer program is said to learn from experience E with respect to some task T and some performance measure P, if its performance on T, as measured by P, improves with experience E.”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8E89A17-9A10-4131-8A08-D62884FF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D3F153B-8B4B-4E06-87CD-5A7978111C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BF0801-3D13-489D-8F8B-DA9160564EB6}"/>
              </a:ext>
            </a:extLst>
          </p:cNvPr>
          <p:cNvSpPr/>
          <p:nvPr/>
        </p:nvSpPr>
        <p:spPr>
          <a:xfrm>
            <a:off x="119336" y="4797152"/>
            <a:ext cx="118093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 - это область искусственного интеллекта, которая изучает алгоритмы и модели, которые позволяют компьютерным системам автоматически учиться и улучшать свою производительность на основе опыта. Это процесс, при котором компьютерная программа анализирует данные и использует их для обучения, прогнозирования и принятия решений без явного программирования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algn="just"/>
            <a:r>
              <a:rPr lang="en-US" sz="20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Промпт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«Дай определение машинного обучения»)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42CB435-60F3-4AC5-99DD-3B1BD79A61A6}"/>
              </a:ext>
            </a:extLst>
          </p:cNvPr>
          <p:cNvSpPr/>
          <p:nvPr/>
        </p:nvSpPr>
        <p:spPr>
          <a:xfrm>
            <a:off x="-9448" y="144150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(англ.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ML) 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r>
              <a:rPr lang="en-US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https://ru.wikipedia.org/wiki/</a:t>
            </a:r>
            <a:r>
              <a:rPr lang="ru-RU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936946F-EAC5-4E0E-9E02-2225FE80871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95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искусственный интеллект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064A6E9-F730-4D66-A1E1-8376F0D8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27B92A2-D18C-45BD-8E81-0486EB102F3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6298C0-BD19-48C0-90AD-D043972B3F92}"/>
              </a:ext>
            </a:extLst>
          </p:cNvPr>
          <p:cNvSpPr/>
          <p:nvPr/>
        </p:nvSpPr>
        <p:spPr>
          <a:xfrm>
            <a:off x="263352" y="3861048"/>
            <a:ext cx="117733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Искусственный интеллект - это, конечно же, удивительная технология, которая позволяет компьютерам думать и делать решения на уровне человека. Но не надо переживать, ведь они всего лишь хотят сыграть с нами в шахматы и убедиться, что мы не такие умные, как они. Ну или использовать нашу информацию для своих собственных целей. В любом случае, мы должны быть готовы к нашим новым компьютерным повелителям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0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Промпт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«Дай определение искусственного </a:t>
            </a:r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интеллекта, используя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саркастический </a:t>
            </a:r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тон»)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937661-ED5D-4826-86AB-5FFAF9783FD8}"/>
              </a:ext>
            </a:extLst>
          </p:cNvPr>
          <p:cNvSpPr/>
          <p:nvPr/>
        </p:nvSpPr>
        <p:spPr>
          <a:xfrm>
            <a:off x="231522" y="1569324"/>
            <a:ext cx="114063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Иску́сственный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(ИИ; 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intelligence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AI) — свойство интеллектуальных систем выполнять творческие функции, которые традиционно считаются прерогативой человека; наука и технология создания интеллектуальных машин, особенно интеллектуальных компьютерных программ.</a:t>
            </a:r>
            <a:r>
              <a:rPr lang="ru-RU" sz="20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2000" u="sng" dirty="0">
                <a:solidFill>
                  <a:schemeClr val="bg1"/>
                </a:solidFill>
                <a:latin typeface="-apple-system"/>
              </a:rPr>
              <a:t>https://ru.wikipedia.org/wiki/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9D861E-F297-4518-B225-9806F0A3D2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81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239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01249" y="1196752"/>
            <a:ext cx="11881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(от лат.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intellectus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«восприятие»; «разумение», «понимание»; «понятие», «рассудок») или ум — качество психики, состоящее из способности приспосабливаться к новым ситуациям, способности к обучению и запоминанию на основе опыта, пониманию и применению абстрактных концепций, и использованию своих знаний для управления окружающей человека средой. Общая способность к познанию и решению проблем, которая объединяет познавательные способности: ощущение, восприятие, память, представление, мышление, воображение, а также внимание, волю и рефлексию.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ru.wikipedia.org/wiki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B362F4-E438-47F8-857F-B24447CF1312}"/>
              </a:ext>
            </a:extLst>
          </p:cNvPr>
          <p:cNvSpPr/>
          <p:nvPr/>
        </p:nvSpPr>
        <p:spPr>
          <a:xfrm>
            <a:off x="263352" y="4077072"/>
            <a:ext cx="118093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же касается разума… Не вам бы говорить, не мне бы слушать. Сто веков эти бурдюки с питательной смесью разглагольствуют о разуме и до сих пор не могут договориться, о чем идет речь. В одном только они согласны все: кроме них, разумом никто не обладает. Если мысленным взором окинуть всю историю этой болтовни, легко увидеть, что так называемая теория мышления сводится к выдумыванию более или менее сложных терминов для обозначения явлений, которых человек не понимает. </a:t>
            </a:r>
          </a:p>
          <a:p>
            <a:pPr algn="just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«Сказка о Тройке» —повесть братьев Аркадия и Бориса Стругацких (1968)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97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</TotalTime>
  <Words>1961</Words>
  <Application>Microsoft Office PowerPoint</Application>
  <PresentationFormat>Широкоэкранный</PresentationFormat>
  <Paragraphs>671</Paragraphs>
  <Slides>68</Slides>
  <Notes>67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79" baseType="lpstr"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Содержание</vt:lpstr>
      <vt:lpstr>Содержание</vt:lpstr>
      <vt:lpstr>Где можно встретить результаты МО</vt:lpstr>
      <vt:lpstr>Презентация PowerPoint</vt:lpstr>
      <vt:lpstr>Мемасики про МО</vt:lpstr>
      <vt:lpstr>Примерный формулировки</vt:lpstr>
      <vt:lpstr>Что есть искусственный интеллект </vt:lpstr>
      <vt:lpstr>Что есть интеллект </vt:lpstr>
      <vt:lpstr>Что есть интеллект </vt:lpstr>
      <vt:lpstr>Определение от Президента</vt:lpstr>
      <vt:lpstr>Определение от Президента</vt:lpstr>
      <vt:lpstr>Место МО</vt:lpstr>
      <vt:lpstr>Традиционное программирование</vt:lpstr>
      <vt:lpstr>Машинное Обучение</vt:lpstr>
      <vt:lpstr>Как я вижу МО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Классификация задач МО</vt:lpstr>
      <vt:lpstr>Классификация задач МО</vt:lpstr>
      <vt:lpstr>Презентация PowerPoint</vt:lpstr>
      <vt:lpstr>Презентация PowerPoint</vt:lpstr>
      <vt:lpstr>Обучение без учителя </vt:lpstr>
      <vt:lpstr>Презентация PowerPoint</vt:lpstr>
      <vt:lpstr>Обучение с подкреплением</vt:lpstr>
      <vt:lpstr>Обучение с подкреплением</vt:lpstr>
      <vt:lpstr>Презентация PowerPoint</vt:lpstr>
      <vt:lpstr>Обучение с подкреплением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175</cp:revision>
  <dcterms:created xsi:type="dcterms:W3CDTF">2019-05-20T04:53:11Z</dcterms:created>
  <dcterms:modified xsi:type="dcterms:W3CDTF">2023-09-18T10:02:16Z</dcterms:modified>
</cp:coreProperties>
</file>